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47017B-A3C9-B04B-A232-0D00C4487195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57E36A-A43C-5D4F-B500-0A3866EB7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1 ORTHO CURRICULUM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Lower Extremity H&amp;P: </a:t>
            </a:r>
            <a:br>
              <a:rPr lang="en-US" dirty="0" smtClean="0"/>
            </a:br>
            <a:r>
              <a:rPr lang="en-US" dirty="0" smtClean="0"/>
              <a:t>Knee Exam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McMurray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9413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With the knee flexed to 90 degrees, place one hand along the lateral joint line and grasp the foot with the other hand</a:t>
            </a:r>
          </a:p>
          <a:p>
            <a:r>
              <a:rPr lang="en-US" dirty="0" smtClean="0"/>
              <a:t>Provide a </a:t>
            </a:r>
            <a:r>
              <a:rPr lang="en-US" dirty="0" err="1" smtClean="0"/>
              <a:t>varus</a:t>
            </a:r>
            <a:r>
              <a:rPr lang="en-US" dirty="0" smtClean="0"/>
              <a:t> stress on the knee</a:t>
            </a:r>
          </a:p>
          <a:p>
            <a:r>
              <a:rPr lang="en-US" dirty="0" smtClean="0"/>
              <a:t>Rotate the leg externally and extend the knee</a:t>
            </a:r>
          </a:p>
          <a:p>
            <a:r>
              <a:rPr lang="en-US" dirty="0" smtClean="0"/>
              <a:t>If the patient experiences pain or a click is felt with the motion, a medial </a:t>
            </a:r>
            <a:r>
              <a:rPr lang="en-US" dirty="0" err="1" smtClean="0"/>
              <a:t>meniscal</a:t>
            </a:r>
            <a:r>
              <a:rPr lang="en-US" dirty="0" smtClean="0"/>
              <a:t> injury should be suspected</a:t>
            </a:r>
          </a:p>
          <a:p>
            <a:r>
              <a:rPr lang="en-US" dirty="0" smtClean="0"/>
              <a:t>A lateral </a:t>
            </a:r>
            <a:r>
              <a:rPr lang="en-US" dirty="0" err="1" smtClean="0"/>
              <a:t>meniscal</a:t>
            </a:r>
            <a:r>
              <a:rPr lang="en-US" dirty="0" smtClean="0"/>
              <a:t> injury can be evaluated with the same test by stabilizing the medial knee, internally rotating the leg and extending the knee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08" y="2351354"/>
            <a:ext cx="3790344" cy="34150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23903" cy="50859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Patellar apprehension test</a:t>
            </a:r>
          </a:p>
          <a:p>
            <a:pPr lvl="1"/>
            <a:r>
              <a:rPr lang="en-US" dirty="0" smtClean="0"/>
              <a:t>Manually </a:t>
            </a:r>
            <a:r>
              <a:rPr lang="en-US" dirty="0" err="1" smtClean="0"/>
              <a:t>subluxate</a:t>
            </a:r>
            <a:r>
              <a:rPr lang="en-US" dirty="0" smtClean="0"/>
              <a:t> the patella laterally</a:t>
            </a:r>
          </a:p>
          <a:p>
            <a:pPr lvl="1"/>
            <a:r>
              <a:rPr lang="en-US" dirty="0" smtClean="0"/>
              <a:t>In a </a:t>
            </a:r>
            <a:r>
              <a:rPr lang="en-US" dirty="0" err="1" smtClean="0"/>
              <a:t>pateller</a:t>
            </a:r>
            <a:r>
              <a:rPr lang="en-US" dirty="0" smtClean="0"/>
              <a:t> tendon injury, the patient will not tolerate this test</a:t>
            </a:r>
          </a:p>
          <a:p>
            <a:r>
              <a:rPr lang="en-US" dirty="0" smtClean="0"/>
              <a:t>Patellar grind</a:t>
            </a:r>
          </a:p>
          <a:p>
            <a:pPr lvl="1"/>
            <a:r>
              <a:rPr lang="en-US" dirty="0" smtClean="0"/>
              <a:t>Have the patient flex his </a:t>
            </a:r>
            <a:r>
              <a:rPr lang="en-US" dirty="0" err="1" smtClean="0"/>
              <a:t>quadricep</a:t>
            </a:r>
            <a:r>
              <a:rPr lang="en-US" dirty="0" smtClean="0"/>
              <a:t>, then apply a </a:t>
            </a:r>
            <a:r>
              <a:rPr lang="en-US" dirty="0" err="1" smtClean="0"/>
              <a:t>posteriorly</a:t>
            </a:r>
            <a:r>
              <a:rPr lang="en-US" dirty="0" smtClean="0"/>
              <a:t>-directed force to the patella</a:t>
            </a:r>
          </a:p>
          <a:p>
            <a:r>
              <a:rPr lang="en-US" dirty="0" err="1" smtClean="0"/>
              <a:t>Apley’s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With the patient prone, flex the affected knee to 90 degrees, grasp the foot and rotate the knee, applying a downward force</a:t>
            </a:r>
          </a:p>
          <a:p>
            <a:pPr lvl="1"/>
            <a:r>
              <a:rPr lang="en-US" dirty="0" smtClean="0"/>
              <a:t>Reproduction of pain indicates a </a:t>
            </a:r>
            <a:r>
              <a:rPr lang="en-US" dirty="0" err="1" smtClean="0"/>
              <a:t>meniscal</a:t>
            </a:r>
            <a:r>
              <a:rPr lang="en-US" dirty="0" smtClean="0"/>
              <a:t> injury</a:t>
            </a:r>
          </a:p>
          <a:p>
            <a:r>
              <a:rPr lang="en-US" dirty="0" smtClean="0"/>
              <a:t>Duck walk</a:t>
            </a:r>
          </a:p>
          <a:p>
            <a:pPr lvl="1"/>
            <a:r>
              <a:rPr lang="en-US" dirty="0" smtClean="0"/>
              <a:t>Have the patient attempt to walk while in a squatting position</a:t>
            </a:r>
          </a:p>
          <a:p>
            <a:pPr lvl="1"/>
            <a:r>
              <a:rPr lang="en-US" dirty="0" smtClean="0"/>
              <a:t>If the patient is able to walk, he/she likely does not have a </a:t>
            </a:r>
            <a:r>
              <a:rPr lang="en-US" dirty="0" err="1" smtClean="0"/>
              <a:t>meniscal</a:t>
            </a:r>
            <a:r>
              <a:rPr lang="en-US" dirty="0" smtClean="0"/>
              <a:t>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244" y="1311544"/>
            <a:ext cx="2288366" cy="1915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1995" y="3227454"/>
            <a:ext cx="132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Apley’s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95" y="3870797"/>
            <a:ext cx="1674407" cy="2418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5703" y="6288878"/>
            <a:ext cx="125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Duck walk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Ortho Physical Exam Maneuvers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3542885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Inspection</a:t>
            </a:r>
          </a:p>
          <a:p>
            <a:r>
              <a:rPr lang="en-US" dirty="0" smtClean="0"/>
              <a:t>Palpation</a:t>
            </a:r>
            <a:endParaRPr lang="en-US" dirty="0" smtClean="0"/>
          </a:p>
          <a:p>
            <a:r>
              <a:rPr lang="en-US" dirty="0" smtClean="0"/>
              <a:t>Range of Motion</a:t>
            </a:r>
          </a:p>
          <a:p>
            <a:r>
              <a:rPr lang="en-US" dirty="0" smtClean="0"/>
              <a:t>Stability</a:t>
            </a:r>
          </a:p>
          <a:p>
            <a:r>
              <a:rPr lang="en-US" dirty="0" smtClean="0"/>
              <a:t>Special </a:t>
            </a:r>
            <a:r>
              <a:rPr lang="en-US" dirty="0" smtClean="0"/>
              <a:t>Tests</a:t>
            </a:r>
            <a:endParaRPr lang="en-US" dirty="0" smtClean="0"/>
          </a:p>
          <a:p>
            <a:r>
              <a:rPr lang="en-US" dirty="0" smtClean="0"/>
              <a:t>Always think about the joint above and below where the pain is and examine that joint</a:t>
            </a:r>
            <a:endParaRPr lang="en-US" dirty="0"/>
          </a:p>
        </p:txBody>
      </p:sp>
      <p:pic>
        <p:nvPicPr>
          <p:cNvPr id="10242" name="Picture 2" descr="http://www.bartleby.com/107/Images/large/image34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9476" y="1943101"/>
            <a:ext cx="1601031" cy="3335481"/>
          </a:xfrm>
          <a:prstGeom prst="rect">
            <a:avLst/>
          </a:prstGeom>
          <a:noFill/>
        </p:spPr>
      </p:pic>
      <p:pic>
        <p:nvPicPr>
          <p:cNvPr id="10244" name="Picture 4" descr="http://www.bartleby.com/107/Images/large/image34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0508" y="1943101"/>
            <a:ext cx="1694504" cy="3335481"/>
          </a:xfrm>
          <a:prstGeom prst="rect">
            <a:avLst/>
          </a:prstGeom>
          <a:noFill/>
        </p:spPr>
      </p:pic>
      <p:pic>
        <p:nvPicPr>
          <p:cNvPr id="10248" name="Picture 8" descr="http://www.bartleby.com/107/Images/large/image34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5012" y="1943101"/>
            <a:ext cx="1647767" cy="3335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 for redness, swelling, warmth -&gt; think septic arthritis</a:t>
            </a:r>
          </a:p>
          <a:p>
            <a:r>
              <a:rPr lang="en-US" dirty="0" smtClean="0"/>
              <a:t>Look for effusion – occurs in acute injury</a:t>
            </a:r>
          </a:p>
          <a:p>
            <a:pPr lvl="1"/>
            <a:r>
              <a:rPr lang="en-US" dirty="0" smtClean="0"/>
              <a:t>Is the effusion mild, moderate, or severe?</a:t>
            </a:r>
          </a:p>
          <a:p>
            <a:r>
              <a:rPr lang="en-US" dirty="0" smtClean="0"/>
              <a:t>Look for displacement of the patella</a:t>
            </a:r>
          </a:p>
          <a:p>
            <a:r>
              <a:rPr lang="en-US" dirty="0" smtClean="0"/>
              <a:t>Baker’s cyst – swelling over posterior aspect of the knee</a:t>
            </a:r>
          </a:p>
          <a:p>
            <a:r>
              <a:rPr lang="en-US" dirty="0" smtClean="0"/>
              <a:t>Don’t forget to watch the patient walk</a:t>
            </a:r>
          </a:p>
          <a:p>
            <a:pPr lvl="1"/>
            <a:r>
              <a:rPr lang="en-US" dirty="0" smtClean="0"/>
              <a:t>Is the patient able to bear weight?</a:t>
            </a:r>
          </a:p>
          <a:p>
            <a:pPr lvl="1"/>
            <a:r>
              <a:rPr lang="en-US" dirty="0" smtClean="0"/>
              <a:t>Does the patient have an </a:t>
            </a:r>
            <a:r>
              <a:rPr lang="en-US" dirty="0" err="1" smtClean="0"/>
              <a:t>antalgic</a:t>
            </a:r>
            <a:r>
              <a:rPr lang="en-US" dirty="0" smtClean="0"/>
              <a:t> gait? (limping gait) Indicates pain with weight bearing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Grasp the lower extremity just distal to the knee and push upward, attempting to “milk” any effusion that may be present</a:t>
            </a:r>
          </a:p>
          <a:p>
            <a:pPr lvl="1"/>
            <a:r>
              <a:rPr lang="en-US" dirty="0" smtClean="0"/>
              <a:t>If there is a significant effusion, you will see it fill the crevices on the medial and lateral sides of the patella</a:t>
            </a:r>
          </a:p>
          <a:p>
            <a:r>
              <a:rPr lang="en-US" dirty="0" smtClean="0"/>
              <a:t>Palpate the patella – should be mobile</a:t>
            </a:r>
          </a:p>
          <a:p>
            <a:r>
              <a:rPr lang="en-US" dirty="0" smtClean="0"/>
              <a:t>Palpate the entire knee, looking for any point tenderness</a:t>
            </a:r>
          </a:p>
          <a:p>
            <a:pPr lvl="1"/>
            <a:r>
              <a:rPr lang="en-US" dirty="0" smtClean="0"/>
              <a:t>Evaluate joint line tenderness with the thumb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Normal functional ROM </a:t>
            </a:r>
          </a:p>
          <a:p>
            <a:pPr lvl="1"/>
            <a:r>
              <a:rPr lang="en-US" dirty="0" smtClean="0"/>
              <a:t>3 degrees of hyperextension</a:t>
            </a:r>
          </a:p>
          <a:p>
            <a:pPr lvl="1"/>
            <a:r>
              <a:rPr lang="en-US" dirty="0" smtClean="0"/>
              <a:t>140 degrees of flexion</a:t>
            </a:r>
          </a:p>
          <a:p>
            <a:r>
              <a:rPr lang="en-US" dirty="0" smtClean="0"/>
              <a:t>Always compare the symptomatic knee to the </a:t>
            </a:r>
            <a:r>
              <a:rPr lang="en-US" dirty="0" err="1" smtClean="0"/>
              <a:t>contralateral</a:t>
            </a:r>
            <a:r>
              <a:rPr lang="en-US" dirty="0" smtClean="0"/>
              <a:t> normal knee</a:t>
            </a:r>
          </a:p>
          <a:p>
            <a:r>
              <a:rPr lang="en-US" dirty="0" smtClean="0"/>
              <a:t>Forced flexion</a:t>
            </a:r>
          </a:p>
          <a:p>
            <a:pPr lvl="1"/>
            <a:r>
              <a:rPr lang="en-US" dirty="0" smtClean="0"/>
              <a:t>Patient with a </a:t>
            </a:r>
            <a:r>
              <a:rPr lang="en-US" dirty="0" err="1" smtClean="0"/>
              <a:t>meniscal</a:t>
            </a:r>
            <a:r>
              <a:rPr lang="en-US" dirty="0" smtClean="0"/>
              <a:t> tear will be unable to tolerate </a:t>
            </a:r>
          </a:p>
          <a:p>
            <a:r>
              <a:rPr lang="en-US" dirty="0" smtClean="0"/>
              <a:t>Limited extension – consider </a:t>
            </a:r>
            <a:r>
              <a:rPr lang="en-US" dirty="0" err="1" smtClean="0"/>
              <a:t>meniscal</a:t>
            </a:r>
            <a:r>
              <a:rPr lang="en-US" dirty="0" smtClean="0"/>
              <a:t> tear or effusion</a:t>
            </a:r>
          </a:p>
          <a:p>
            <a:r>
              <a:rPr lang="en-US" dirty="0" smtClean="0"/>
              <a:t>Hyperextension – consider PCL tear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Lachman</a:t>
            </a:r>
            <a:endParaRPr lang="en-US" dirty="0" smtClean="0"/>
          </a:p>
          <a:p>
            <a:pPr lvl="1"/>
            <a:r>
              <a:rPr lang="en-US" dirty="0" smtClean="0"/>
              <a:t>Evaluates for ACL injury</a:t>
            </a:r>
          </a:p>
          <a:p>
            <a:r>
              <a:rPr lang="en-US" dirty="0" smtClean="0"/>
              <a:t>Posterior drawer</a:t>
            </a:r>
          </a:p>
          <a:p>
            <a:pPr lvl="1"/>
            <a:r>
              <a:rPr lang="en-US" dirty="0" smtClean="0"/>
              <a:t>Evaluates for PCL injury</a:t>
            </a:r>
          </a:p>
          <a:p>
            <a:r>
              <a:rPr lang="en-US" dirty="0" err="1" smtClean="0"/>
              <a:t>Varus</a:t>
            </a:r>
            <a:r>
              <a:rPr lang="en-US" dirty="0" smtClean="0"/>
              <a:t> and </a:t>
            </a:r>
            <a:r>
              <a:rPr lang="en-US" dirty="0" err="1" smtClean="0"/>
              <a:t>valgus</a:t>
            </a:r>
            <a:r>
              <a:rPr lang="en-US" dirty="0" smtClean="0"/>
              <a:t> stress</a:t>
            </a:r>
          </a:p>
          <a:p>
            <a:pPr lvl="1"/>
            <a:r>
              <a:rPr lang="en-US" dirty="0" smtClean="0"/>
              <a:t>Evaluates for MCL, LCL injuries</a:t>
            </a:r>
          </a:p>
          <a:p>
            <a:r>
              <a:rPr lang="en-US" dirty="0" smtClean="0"/>
              <a:t>McMurray</a:t>
            </a:r>
          </a:p>
          <a:p>
            <a:pPr lvl="1"/>
            <a:r>
              <a:rPr lang="en-US" dirty="0" smtClean="0"/>
              <a:t>Evaluates for </a:t>
            </a:r>
            <a:r>
              <a:rPr lang="en-US" dirty="0" err="1" smtClean="0"/>
              <a:t>meniscal</a:t>
            </a:r>
            <a:r>
              <a:rPr lang="en-US" dirty="0" smtClean="0"/>
              <a:t> injury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Lachman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96446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the knee flexed at 30 degrees, grasp the inner aspect of the calf with one hand, grasp outer aspect of distal thigh with the other hand</a:t>
            </a:r>
          </a:p>
          <a:p>
            <a:r>
              <a:rPr lang="en-US" dirty="0" smtClean="0"/>
              <a:t>Pull on the tibia to assess the amount of anterior motion of the tibia in comparison to the femur</a:t>
            </a:r>
          </a:p>
          <a:p>
            <a:r>
              <a:rPr lang="en-US" dirty="0" smtClean="0"/>
              <a:t>ACL injury – increased forward translation of the tibia at the end of movement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75" y="2114983"/>
            <a:ext cx="3852277" cy="33355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Drawer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/>
          <a:lstStyle/>
          <a:p>
            <a:r>
              <a:rPr lang="en-US" dirty="0" smtClean="0"/>
              <a:t>With the knee flexed to 90 degrees and the patient’s foot flat on the table, grasp the tibia with both hands and push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r>
              <a:rPr lang="en-US" dirty="0" smtClean="0"/>
              <a:t>Laxity at the conclusion of movement is indicative of a PCL injury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30" y="3430402"/>
            <a:ext cx="4389030" cy="3000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Varus</a:t>
            </a:r>
            <a:r>
              <a:rPr lang="en-US" dirty="0" smtClean="0"/>
              <a:t> and </a:t>
            </a:r>
            <a:r>
              <a:rPr lang="en-US" dirty="0" err="1" smtClean="0"/>
              <a:t>Valgus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4916488" cy="48512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Place the patient’s leg over the examination table with one hand over the lateral joint line and the other hand holding the distal portion of the extremity</a:t>
            </a:r>
          </a:p>
          <a:p>
            <a:r>
              <a:rPr lang="en-US" dirty="0" smtClean="0"/>
              <a:t>Flex the knee to 30 degrees and apply a </a:t>
            </a:r>
            <a:r>
              <a:rPr lang="en-US" dirty="0" err="1" smtClean="0"/>
              <a:t>varus</a:t>
            </a:r>
            <a:r>
              <a:rPr lang="en-US" dirty="0" smtClean="0"/>
              <a:t> force (adduction), then apply a </a:t>
            </a:r>
            <a:r>
              <a:rPr lang="en-US" dirty="0" err="1" smtClean="0"/>
              <a:t>valgus</a:t>
            </a:r>
            <a:r>
              <a:rPr lang="en-US" dirty="0" smtClean="0"/>
              <a:t> force (abduction)</a:t>
            </a:r>
          </a:p>
          <a:p>
            <a:r>
              <a:rPr lang="en-US" dirty="0" smtClean="0"/>
              <a:t>Laxity with </a:t>
            </a:r>
            <a:r>
              <a:rPr lang="en-US" dirty="0" err="1" smtClean="0"/>
              <a:t>varus</a:t>
            </a:r>
            <a:r>
              <a:rPr lang="en-US" dirty="0" smtClean="0"/>
              <a:t> stress indicates LCL injury</a:t>
            </a:r>
          </a:p>
          <a:p>
            <a:r>
              <a:rPr lang="en-US" dirty="0" smtClean="0"/>
              <a:t>Laxity with </a:t>
            </a:r>
            <a:r>
              <a:rPr lang="en-US" dirty="0" err="1" smtClean="0"/>
              <a:t>valgus</a:t>
            </a:r>
            <a:r>
              <a:rPr lang="en-US" dirty="0" smtClean="0"/>
              <a:t> stress indicates MCL injury</a:t>
            </a:r>
            <a:r>
              <a:rPr lang="en-US" b="1" dirty="0" smtClean="0"/>
              <a:t>		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40" y="2333169"/>
            <a:ext cx="3849488" cy="32662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221</TotalTime>
  <Words>625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Lower Extremity H&amp;P:  Knee Exam</vt:lpstr>
      <vt:lpstr>General Ortho Physical Exam Maneuvers</vt:lpstr>
      <vt:lpstr>INSPECTION</vt:lpstr>
      <vt:lpstr>PALPATION</vt:lpstr>
      <vt:lpstr>RANGE OF MOTION</vt:lpstr>
      <vt:lpstr>STABILITY</vt:lpstr>
      <vt:lpstr>Lachman</vt:lpstr>
      <vt:lpstr>Posterior Drawer</vt:lpstr>
      <vt:lpstr>Varus and Valgus Stress</vt:lpstr>
      <vt:lpstr>McMurray</vt:lpstr>
      <vt:lpstr>SPECIAL TESTS</vt:lpstr>
    </vt:vector>
  </TitlesOfParts>
  <Company>NMH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Extremity H&amp;P:  Knee Exam</dc:title>
  <dc:creator>Jacqui Khorasanee</dc:creator>
  <cp:lastModifiedBy>Ted</cp:lastModifiedBy>
  <cp:revision>8</cp:revision>
  <dcterms:created xsi:type="dcterms:W3CDTF">2011-06-28T15:30:04Z</dcterms:created>
  <dcterms:modified xsi:type="dcterms:W3CDTF">2013-12-04T01:04:46Z</dcterms:modified>
</cp:coreProperties>
</file>